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80" r:id="rId7"/>
    <p:sldId id="281" r:id="rId8"/>
    <p:sldId id="298" r:id="rId9"/>
    <p:sldId id="302" r:id="rId10"/>
    <p:sldId id="279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6" r:id="rId20"/>
    <p:sldId id="268" r:id="rId21"/>
    <p:sldId id="274" r:id="rId22"/>
    <p:sldId id="270" r:id="rId23"/>
    <p:sldId id="273" r:id="rId24"/>
    <p:sldId id="30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F87"/>
    <a:srgbClr val="182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47" autoAdjust="0"/>
  </p:normalViewPr>
  <p:slideViewPr>
    <p:cSldViewPr>
      <p:cViewPr varScale="1">
        <p:scale>
          <a:sx n="75" d="100"/>
          <a:sy n="75" d="100"/>
        </p:scale>
        <p:origin x="11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cf25\Documents\4.Research%20Projects\Legitimacy-%20definition\Analyses\Graphs_2016-09-12_for%20Race%20&amp;%20Police%20panel%20at%20PSH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cf25\Documents\4.Research%20Projects\Legitimacy-%20definition\Analyses\Graphs_2016-09-12_for%20Race%20&amp;%20Police%20panel%20at%20PSH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cf25\Documents\4.Research%20Projects\Legitimacy-%20definition\Analyses\Graphs_2016-11-14_for%20ASC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cf25\Documents\4.Research%20Projects\body%20cams\Analyses\Graphs_2016-12-15_jc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Confidence in Police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'Confidence by race'!$J$13</c:f>
              <c:strCache>
                <c:ptCount val="1"/>
                <c:pt idx="0">
                  <c:v>At least some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'Confidence by race'!$I$14:$I$16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'Confidence by race'!$J$14:$J$16</c:f>
              <c:numCache>
                <c:formatCode>###0%</c:formatCode>
                <c:ptCount val="3"/>
                <c:pt idx="0">
                  <c:v>0.92592592592592582</c:v>
                </c:pt>
                <c:pt idx="1">
                  <c:v>0.83436853002070388</c:v>
                </c:pt>
                <c:pt idx="2">
                  <c:v>0.73684210526315785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0-48B0-9FC6-B50750E377BF}"/>
            </c:ext>
          </c:extLst>
        </c:ser>
        <c:ser>
          <c:idx val="1"/>
          <c:order val="1"/>
          <c:tx>
            <c:strRef>
              <c:f>'Confidence by race'!$K$13</c:f>
              <c:strCache>
                <c:ptCount val="1"/>
                <c:pt idx="0">
                  <c:v>Very little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'Confidence by race'!$I$14:$I$16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'Confidence by race'!$K$14:$K$16</c:f>
              <c:numCache>
                <c:formatCode>###0%</c:formatCode>
                <c:ptCount val="3"/>
                <c:pt idx="0">
                  <c:v>7.407407407407407E-2</c:v>
                </c:pt>
                <c:pt idx="1">
                  <c:v>0.16563146997929606</c:v>
                </c:pt>
                <c:pt idx="2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0-48B0-9FC6-B50750E377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4053040"/>
        <c:axId val="254053600"/>
      </c:barChart>
      <c:catAx>
        <c:axId val="25405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053600"/>
        <c:crosses val="autoZero"/>
        <c:auto val="1"/>
        <c:lblAlgn val="ctr"/>
        <c:lblOffset val="100"/>
        <c:noMultiLvlLbl val="0"/>
      </c:catAx>
      <c:valAx>
        <c:axId val="254053600"/>
        <c:scaling>
          <c:orientation val="minMax"/>
          <c:max val="1"/>
        </c:scaling>
        <c:delete val="0"/>
        <c:axPos val="l"/>
        <c:majorGridlines/>
        <c:numFmt formatCode="###0%" sourceLinked="1"/>
        <c:majorTickMark val="out"/>
        <c:minorTickMark val="none"/>
        <c:tickLblPos val="nextTo"/>
        <c:crossAx val="254053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Opinion of Police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'2015 Poll'!$J$4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'2015 Poll'!$I$5:$I$7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'2015 Poll'!$J$5:$J$7</c:f>
              <c:numCache>
                <c:formatCode>###0%</c:formatCode>
                <c:ptCount val="3"/>
                <c:pt idx="0">
                  <c:v>0.89473684210526316</c:v>
                </c:pt>
                <c:pt idx="1">
                  <c:v>0.88104838709677424</c:v>
                </c:pt>
                <c:pt idx="2">
                  <c:v>0.7222222222222221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3-4BA0-8DE3-7673A68C8CD9}"/>
            </c:ext>
          </c:extLst>
        </c:ser>
        <c:ser>
          <c:idx val="1"/>
          <c:order val="1"/>
          <c:tx>
            <c:strRef>
              <c:f>'2015 Poll'!$K$4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'2015 Poll'!$I$5:$I$7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'2015 Poll'!$K$5:$K$7</c:f>
              <c:numCache>
                <c:formatCode>###0%</c:formatCode>
                <c:ptCount val="3"/>
                <c:pt idx="0">
                  <c:v>0.10526315789473684</c:v>
                </c:pt>
                <c:pt idx="1">
                  <c:v>0.11895161290322581</c:v>
                </c:pt>
                <c:pt idx="2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3-4BA0-8DE3-7673A68C8C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4560896"/>
        <c:axId val="334561456"/>
      </c:barChart>
      <c:catAx>
        <c:axId val="334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561456"/>
        <c:crosses val="autoZero"/>
        <c:auto val="1"/>
        <c:lblAlgn val="ctr"/>
        <c:lblOffset val="100"/>
        <c:noMultiLvlLbl val="0"/>
      </c:catAx>
      <c:valAx>
        <c:axId val="334561456"/>
        <c:scaling>
          <c:orientation val="minMax"/>
          <c:max val="1"/>
        </c:scaling>
        <c:delete val="0"/>
        <c:axPos val="l"/>
        <c:majorGridlines/>
        <c:numFmt formatCode="###0%" sourceLinked="1"/>
        <c:majorTickMark val="out"/>
        <c:minorTickMark val="none"/>
        <c:tickLblPos val="nextTo"/>
        <c:crossAx val="334560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Police can be Trusted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'2016 Poll'!$N$21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 Poll'!$M$22:$M$24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'2016 Poll'!$N$22:$N$24</c:f>
              <c:numCache>
                <c:formatCode>###0%</c:formatCode>
                <c:ptCount val="3"/>
                <c:pt idx="0">
                  <c:v>0.66700000000000004</c:v>
                </c:pt>
                <c:pt idx="1">
                  <c:v>0.86699999999999999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C-481A-9E87-C43C5F36A904}"/>
            </c:ext>
          </c:extLst>
        </c:ser>
        <c:ser>
          <c:idx val="1"/>
          <c:order val="1"/>
          <c:tx>
            <c:strRef>
              <c:f>'2016 Poll'!$O$21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 Poll'!$M$22:$M$24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</c:strCache>
            </c:strRef>
          </c:cat>
          <c:val>
            <c:numRef>
              <c:f>'2016 Poll'!$O$22:$O$24</c:f>
              <c:numCache>
                <c:formatCode>###0%</c:formatCode>
                <c:ptCount val="3"/>
                <c:pt idx="0">
                  <c:v>0.33300000000000002</c:v>
                </c:pt>
                <c:pt idx="1">
                  <c:v>0.13200000000000001</c:v>
                </c:pt>
                <c:pt idx="2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C-481A-9E87-C43C5F36A9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246944"/>
        <c:axId val="336247504"/>
      </c:barChart>
      <c:catAx>
        <c:axId val="3362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6247504"/>
        <c:crosses val="autoZero"/>
        <c:auto val="1"/>
        <c:lblAlgn val="ctr"/>
        <c:lblOffset val="100"/>
        <c:noMultiLvlLbl val="0"/>
      </c:catAx>
      <c:valAx>
        <c:axId val="336247504"/>
        <c:scaling>
          <c:orientation val="minMax"/>
          <c:max val="1"/>
        </c:scaling>
        <c:delete val="0"/>
        <c:axPos val="l"/>
        <c:majorGridlines/>
        <c:numFmt formatCode="###0%" sourceLinked="1"/>
        <c:majorTickMark val="out"/>
        <c:minorTickMark val="none"/>
        <c:tickLblPos val="nextTo"/>
        <c:crossAx val="336246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feel safe with police BWC.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D8-448A-901A-3BA42F31BA4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D8-448A-901A-3BA42F31BA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D8-448A-901A-3BA42F31BA4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AD8-448A-901A-3BA42F31BA4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AD8-448A-901A-3BA42F31BA4F}"/>
                </c:ext>
              </c:extLst>
            </c:dLbl>
            <c:dLbl>
              <c:idx val="2"/>
              <c:layout>
                <c:manualLayout>
                  <c:x val="2.3919753086419741E-2"/>
                  <c:y val="5.0508587896100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22691260814617"/>
                      <c:h val="0.16331110086405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D8-448A-901A-3BA42F31B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Disagree/ Strongly disagree</c:v>
                </c:pt>
                <c:pt idx="2">
                  <c:v>Strongly agree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0.32</c:v>
                </c:pt>
                <c:pt idx="1">
                  <c:v>0.122</c:v>
                </c:pt>
                <c:pt idx="2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8-448A-901A-3BA42F31BA4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by race'!$M$3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by race'!$N$2:$P$2</c:f>
              <c:strCache>
                <c:ptCount val="3"/>
                <c:pt idx="0">
                  <c:v>Black &amp; African-American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'Graphs by race'!$N$3:$P$3</c:f>
              <c:numCache>
                <c:formatCode>0%</c:formatCode>
                <c:ptCount val="3"/>
                <c:pt idx="0">
                  <c:v>0.89700000000000002</c:v>
                </c:pt>
                <c:pt idx="1">
                  <c:v>0.53900000000000003</c:v>
                </c:pt>
                <c:pt idx="2">
                  <c:v>0.63600000000000001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A-4B1A-B92C-F7E92684DE8E}"/>
            </c:ext>
          </c:extLst>
        </c:ser>
        <c:ser>
          <c:idx val="1"/>
          <c:order val="1"/>
          <c:tx>
            <c:strRef>
              <c:f>'Graphs by race'!$M$4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by race'!$N$2:$P$2</c:f>
              <c:strCache>
                <c:ptCount val="3"/>
                <c:pt idx="0">
                  <c:v>Black &amp; African-American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'Graphs by race'!$N$4:$P$4</c:f>
              <c:numCache>
                <c:formatCode>0%</c:formatCode>
                <c:ptCount val="3"/>
                <c:pt idx="0">
                  <c:v>5.6000000000000001E-2</c:v>
                </c:pt>
                <c:pt idx="1">
                  <c:v>0.33400000000000002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A-4B1A-B92C-F7E92684DE8E}"/>
            </c:ext>
          </c:extLst>
        </c:ser>
        <c:ser>
          <c:idx val="2"/>
          <c:order val="2"/>
          <c:tx>
            <c:strRef>
              <c:f>'Graphs by race'!$M$5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by race'!$N$2:$P$2</c:f>
              <c:strCache>
                <c:ptCount val="3"/>
                <c:pt idx="0">
                  <c:v>Black &amp; African-American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'Graphs by race'!$N$5:$P$5</c:f>
              <c:numCache>
                <c:formatCode>0%</c:formatCode>
                <c:ptCount val="3"/>
                <c:pt idx="0">
                  <c:v>4.7E-2</c:v>
                </c:pt>
                <c:pt idx="1">
                  <c:v>0.128</c:v>
                </c:pt>
                <c:pt idx="2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A-4B1A-B92C-F7E92684D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475776"/>
        <c:axId val="332476336"/>
      </c:barChart>
      <c:catAx>
        <c:axId val="3324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476336"/>
        <c:crosses val="autoZero"/>
        <c:auto val="1"/>
        <c:lblAlgn val="ctr"/>
        <c:lblOffset val="100"/>
        <c:noMultiLvlLbl val="0"/>
      </c:catAx>
      <c:valAx>
        <c:axId val="332476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47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C82D4-F727-4394-B184-9E3DBA9E8DD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52637E7D-514F-4B58-958A-F2AA17991C73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7D47F47F-2E42-4775-85B0-9A60C79B3763}" type="parTrans" cxnId="{D605DD83-3DA9-4966-84C6-BFED37000B6A}">
      <dgm:prSet/>
      <dgm:spPr/>
      <dgm:t>
        <a:bodyPr/>
        <a:lstStyle/>
        <a:p>
          <a:endParaRPr lang="en-US"/>
        </a:p>
      </dgm:t>
    </dgm:pt>
    <dgm:pt modelId="{B1B80C81-E1A1-4396-A3EF-D813B2851DB7}" type="sibTrans" cxnId="{D605DD83-3DA9-4966-84C6-BFED37000B6A}">
      <dgm:prSet/>
      <dgm:spPr/>
      <dgm:t>
        <a:bodyPr/>
        <a:lstStyle/>
        <a:p>
          <a:endParaRPr lang="en-US"/>
        </a:p>
      </dgm:t>
    </dgm:pt>
    <dgm:pt modelId="{B8E74B5F-C6E5-4813-8692-69D84AB51358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B9FD8C0B-0779-434A-8837-B361859BCA2E}" type="parTrans" cxnId="{C5B579B4-5CEF-4430-8306-E3F35519F79B}">
      <dgm:prSet/>
      <dgm:spPr/>
      <dgm:t>
        <a:bodyPr/>
        <a:lstStyle/>
        <a:p>
          <a:endParaRPr lang="en-US"/>
        </a:p>
      </dgm:t>
    </dgm:pt>
    <dgm:pt modelId="{4AE8631B-B82B-47F9-82BB-54075F6A4118}" type="sibTrans" cxnId="{C5B579B4-5CEF-4430-8306-E3F35519F79B}">
      <dgm:prSet/>
      <dgm:spPr/>
      <dgm:t>
        <a:bodyPr/>
        <a:lstStyle/>
        <a:p>
          <a:endParaRPr lang="en-US"/>
        </a:p>
      </dgm:t>
    </dgm:pt>
    <dgm:pt modelId="{C3503F80-84BF-40AE-A00B-8DCDE66C6B27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3DE3DB06-D1AE-4363-97A1-909FF5A8C2C8}" type="parTrans" cxnId="{F1EDE56E-8AEB-464A-ABC9-BE41D45AD8EA}">
      <dgm:prSet/>
      <dgm:spPr/>
      <dgm:t>
        <a:bodyPr/>
        <a:lstStyle/>
        <a:p>
          <a:endParaRPr lang="en-US"/>
        </a:p>
      </dgm:t>
    </dgm:pt>
    <dgm:pt modelId="{CADCF2D1-791D-4F99-BA29-A84FB8DACF74}" type="sibTrans" cxnId="{F1EDE56E-8AEB-464A-ABC9-BE41D45AD8EA}">
      <dgm:prSet/>
      <dgm:spPr/>
      <dgm:t>
        <a:bodyPr/>
        <a:lstStyle/>
        <a:p>
          <a:endParaRPr lang="en-US"/>
        </a:p>
      </dgm:t>
    </dgm:pt>
    <dgm:pt modelId="{028E7DB2-98AD-4B06-8ED8-0CA60012CF31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DA887BAD-C7E0-410A-BD59-97B25CF8B9FC}" type="parTrans" cxnId="{3211EAB5-A459-429B-A1CC-24E03F40081F}">
      <dgm:prSet/>
      <dgm:spPr/>
      <dgm:t>
        <a:bodyPr/>
        <a:lstStyle/>
        <a:p>
          <a:endParaRPr lang="en-US"/>
        </a:p>
      </dgm:t>
    </dgm:pt>
    <dgm:pt modelId="{44FFC1F6-CDFA-4B00-90E6-C2B2ACA303B2}" type="sibTrans" cxnId="{3211EAB5-A459-429B-A1CC-24E03F40081F}">
      <dgm:prSet/>
      <dgm:spPr/>
      <dgm:t>
        <a:bodyPr/>
        <a:lstStyle/>
        <a:p>
          <a:endParaRPr lang="en-US"/>
        </a:p>
      </dgm:t>
    </dgm:pt>
    <dgm:pt modelId="{CD869584-6B29-45F1-94CA-E6CB02AC0937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49B96144-69AC-4CEC-875D-8500F5EC8B20}" type="parTrans" cxnId="{DBC7616D-E964-4DB5-BA1B-A72241DAF2B1}">
      <dgm:prSet/>
      <dgm:spPr/>
      <dgm:t>
        <a:bodyPr/>
        <a:lstStyle/>
        <a:p>
          <a:endParaRPr lang="en-US"/>
        </a:p>
      </dgm:t>
    </dgm:pt>
    <dgm:pt modelId="{495DE7CD-6576-49C1-866D-0CCCB7102BC3}" type="sibTrans" cxnId="{DBC7616D-E964-4DB5-BA1B-A72241DAF2B1}">
      <dgm:prSet/>
      <dgm:spPr/>
      <dgm:t>
        <a:bodyPr/>
        <a:lstStyle/>
        <a:p>
          <a:endParaRPr lang="en-US"/>
        </a:p>
      </dgm:t>
    </dgm:pt>
    <dgm:pt modelId="{1A7EEBE1-CF4B-45E1-8F67-1EC4CE49E700}" type="pres">
      <dgm:prSet presAssocID="{73BC82D4-F727-4394-B184-9E3DBA9E8DDB}" presName="Name0" presStyleCnt="0">
        <dgm:presLayoutVars>
          <dgm:dir/>
          <dgm:animLvl val="lvl"/>
          <dgm:resizeHandles val="exact"/>
        </dgm:presLayoutVars>
      </dgm:prSet>
      <dgm:spPr/>
    </dgm:pt>
    <dgm:pt modelId="{838A3499-C61D-4954-ADE0-B7B7313D1596}" type="pres">
      <dgm:prSet presAssocID="{52637E7D-514F-4B58-958A-F2AA17991C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63EAF-F5CF-400D-8390-A87DD1A92AC4}" type="pres">
      <dgm:prSet presAssocID="{B1B80C81-E1A1-4396-A3EF-D813B2851DB7}" presName="parTxOnlySpace" presStyleCnt="0"/>
      <dgm:spPr/>
    </dgm:pt>
    <dgm:pt modelId="{13EFC117-53D6-4888-8B32-722E08F14F2C}" type="pres">
      <dgm:prSet presAssocID="{B8E74B5F-C6E5-4813-8692-69D84AB5135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A2C43-3910-4699-BF5F-56028C68DCE8}" type="pres">
      <dgm:prSet presAssocID="{4AE8631B-B82B-47F9-82BB-54075F6A4118}" presName="parTxOnlySpace" presStyleCnt="0"/>
      <dgm:spPr/>
    </dgm:pt>
    <dgm:pt modelId="{828321C7-EE0F-4526-9DF3-7E5B9D45F24B}" type="pres">
      <dgm:prSet presAssocID="{C3503F80-84BF-40AE-A00B-8DCDE66C6B2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BD4F-FBD1-4C6A-8E47-6657E6963988}" type="pres">
      <dgm:prSet presAssocID="{CADCF2D1-791D-4F99-BA29-A84FB8DACF74}" presName="parTxOnlySpace" presStyleCnt="0"/>
      <dgm:spPr/>
    </dgm:pt>
    <dgm:pt modelId="{EF38055F-A087-4314-8F57-73A8DEA39981}" type="pres">
      <dgm:prSet presAssocID="{028E7DB2-98AD-4B06-8ED8-0CA60012CF3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94509-E68D-44CF-BBF6-5377C4522060}" type="pres">
      <dgm:prSet presAssocID="{44FFC1F6-CDFA-4B00-90E6-C2B2ACA303B2}" presName="parTxOnlySpace" presStyleCnt="0"/>
      <dgm:spPr/>
    </dgm:pt>
    <dgm:pt modelId="{4AB83115-B359-4441-8686-33473E73ED89}" type="pres">
      <dgm:prSet presAssocID="{CD869584-6B29-45F1-94CA-E6CB02AC093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1EAB5-A459-429B-A1CC-24E03F40081F}" srcId="{73BC82D4-F727-4394-B184-9E3DBA9E8DDB}" destId="{028E7DB2-98AD-4B06-8ED8-0CA60012CF31}" srcOrd="3" destOrd="0" parTransId="{DA887BAD-C7E0-410A-BD59-97B25CF8B9FC}" sibTransId="{44FFC1F6-CDFA-4B00-90E6-C2B2ACA303B2}"/>
    <dgm:cxn modelId="{43D5EF10-A78D-4D50-9573-938DCFA810DF}" type="presOf" srcId="{B8E74B5F-C6E5-4813-8692-69D84AB51358}" destId="{13EFC117-53D6-4888-8B32-722E08F14F2C}" srcOrd="0" destOrd="0" presId="urn:microsoft.com/office/officeart/2005/8/layout/chevron1"/>
    <dgm:cxn modelId="{5E9D587B-196B-4434-88B6-825445AC6596}" type="presOf" srcId="{52637E7D-514F-4B58-958A-F2AA17991C73}" destId="{838A3499-C61D-4954-ADE0-B7B7313D1596}" srcOrd="0" destOrd="0" presId="urn:microsoft.com/office/officeart/2005/8/layout/chevron1"/>
    <dgm:cxn modelId="{C5B579B4-5CEF-4430-8306-E3F35519F79B}" srcId="{73BC82D4-F727-4394-B184-9E3DBA9E8DDB}" destId="{B8E74B5F-C6E5-4813-8692-69D84AB51358}" srcOrd="1" destOrd="0" parTransId="{B9FD8C0B-0779-434A-8837-B361859BCA2E}" sibTransId="{4AE8631B-B82B-47F9-82BB-54075F6A4118}"/>
    <dgm:cxn modelId="{D605DD83-3DA9-4966-84C6-BFED37000B6A}" srcId="{73BC82D4-F727-4394-B184-9E3DBA9E8DDB}" destId="{52637E7D-514F-4B58-958A-F2AA17991C73}" srcOrd="0" destOrd="0" parTransId="{7D47F47F-2E42-4775-85B0-9A60C79B3763}" sibTransId="{B1B80C81-E1A1-4396-A3EF-D813B2851DB7}"/>
    <dgm:cxn modelId="{B84C7A3A-6D91-4B68-99DF-29971123ACF2}" type="presOf" srcId="{C3503F80-84BF-40AE-A00B-8DCDE66C6B27}" destId="{828321C7-EE0F-4526-9DF3-7E5B9D45F24B}" srcOrd="0" destOrd="0" presId="urn:microsoft.com/office/officeart/2005/8/layout/chevron1"/>
    <dgm:cxn modelId="{2899AAD1-EF16-477B-AADC-0D40562ABC2A}" type="presOf" srcId="{028E7DB2-98AD-4B06-8ED8-0CA60012CF31}" destId="{EF38055F-A087-4314-8F57-73A8DEA39981}" srcOrd="0" destOrd="0" presId="urn:microsoft.com/office/officeart/2005/8/layout/chevron1"/>
    <dgm:cxn modelId="{DBC7616D-E964-4DB5-BA1B-A72241DAF2B1}" srcId="{73BC82D4-F727-4394-B184-9E3DBA9E8DDB}" destId="{CD869584-6B29-45F1-94CA-E6CB02AC0937}" srcOrd="4" destOrd="0" parTransId="{49B96144-69AC-4CEC-875D-8500F5EC8B20}" sibTransId="{495DE7CD-6576-49C1-866D-0CCCB7102BC3}"/>
    <dgm:cxn modelId="{7FFB660C-8AFA-4D3A-8B78-D0F9F5C53629}" type="presOf" srcId="{CD869584-6B29-45F1-94CA-E6CB02AC0937}" destId="{4AB83115-B359-4441-8686-33473E73ED89}" srcOrd="0" destOrd="0" presId="urn:microsoft.com/office/officeart/2005/8/layout/chevron1"/>
    <dgm:cxn modelId="{F1EDE56E-8AEB-464A-ABC9-BE41D45AD8EA}" srcId="{73BC82D4-F727-4394-B184-9E3DBA9E8DDB}" destId="{C3503F80-84BF-40AE-A00B-8DCDE66C6B27}" srcOrd="2" destOrd="0" parTransId="{3DE3DB06-D1AE-4363-97A1-909FF5A8C2C8}" sibTransId="{CADCF2D1-791D-4F99-BA29-A84FB8DACF74}"/>
    <dgm:cxn modelId="{6E461CBC-BD39-4422-A074-C0450ACFD103}" type="presOf" srcId="{73BC82D4-F727-4394-B184-9E3DBA9E8DDB}" destId="{1A7EEBE1-CF4B-45E1-8F67-1EC4CE49E700}" srcOrd="0" destOrd="0" presId="urn:microsoft.com/office/officeart/2005/8/layout/chevron1"/>
    <dgm:cxn modelId="{A54F96C5-F939-45DE-990E-D3FB47F81CB4}" type="presParOf" srcId="{1A7EEBE1-CF4B-45E1-8F67-1EC4CE49E700}" destId="{838A3499-C61D-4954-ADE0-B7B7313D1596}" srcOrd="0" destOrd="0" presId="urn:microsoft.com/office/officeart/2005/8/layout/chevron1"/>
    <dgm:cxn modelId="{D075CEB8-2573-4B6E-8134-EA43B1F33F09}" type="presParOf" srcId="{1A7EEBE1-CF4B-45E1-8F67-1EC4CE49E700}" destId="{2A263EAF-F5CF-400D-8390-A87DD1A92AC4}" srcOrd="1" destOrd="0" presId="urn:microsoft.com/office/officeart/2005/8/layout/chevron1"/>
    <dgm:cxn modelId="{606BE082-0718-4368-8A37-D7C8B57DEBFD}" type="presParOf" srcId="{1A7EEBE1-CF4B-45E1-8F67-1EC4CE49E700}" destId="{13EFC117-53D6-4888-8B32-722E08F14F2C}" srcOrd="2" destOrd="0" presId="urn:microsoft.com/office/officeart/2005/8/layout/chevron1"/>
    <dgm:cxn modelId="{FD5D5637-3CC1-492A-9C6C-79CDAC885B3F}" type="presParOf" srcId="{1A7EEBE1-CF4B-45E1-8F67-1EC4CE49E700}" destId="{359A2C43-3910-4699-BF5F-56028C68DCE8}" srcOrd="3" destOrd="0" presId="urn:microsoft.com/office/officeart/2005/8/layout/chevron1"/>
    <dgm:cxn modelId="{6EC03C42-060B-48E8-9AFB-E7BB45C5B1C4}" type="presParOf" srcId="{1A7EEBE1-CF4B-45E1-8F67-1EC4CE49E700}" destId="{828321C7-EE0F-4526-9DF3-7E5B9D45F24B}" srcOrd="4" destOrd="0" presId="urn:microsoft.com/office/officeart/2005/8/layout/chevron1"/>
    <dgm:cxn modelId="{91158A6B-ED72-4325-9708-63DD73631AF5}" type="presParOf" srcId="{1A7EEBE1-CF4B-45E1-8F67-1EC4CE49E700}" destId="{68BBBD4F-FBD1-4C6A-8E47-6657E6963988}" srcOrd="5" destOrd="0" presId="urn:microsoft.com/office/officeart/2005/8/layout/chevron1"/>
    <dgm:cxn modelId="{C59A8A9C-0538-4A20-A1C2-63EC0FBF7F39}" type="presParOf" srcId="{1A7EEBE1-CF4B-45E1-8F67-1EC4CE49E700}" destId="{EF38055F-A087-4314-8F57-73A8DEA39981}" srcOrd="6" destOrd="0" presId="urn:microsoft.com/office/officeart/2005/8/layout/chevron1"/>
    <dgm:cxn modelId="{BD6C9C27-50BE-45D2-9A35-3F03C933E541}" type="presParOf" srcId="{1A7EEBE1-CF4B-45E1-8F67-1EC4CE49E700}" destId="{C2494509-E68D-44CF-BBF6-5377C4522060}" srcOrd="7" destOrd="0" presId="urn:microsoft.com/office/officeart/2005/8/layout/chevron1"/>
    <dgm:cxn modelId="{497B6815-C8B0-4769-948B-8233AF69017C}" type="presParOf" srcId="{1A7EEBE1-CF4B-45E1-8F67-1EC4CE49E700}" destId="{4AB83115-B359-4441-8686-33473E73ED8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3499-C61D-4954-ADE0-B7B7313D1596}">
      <dsp:nvSpPr>
        <dsp:cNvPr id="0" name=""/>
        <dsp:cNvSpPr/>
      </dsp:nvSpPr>
      <dsp:spPr>
        <a:xfrm>
          <a:off x="2139" y="533586"/>
          <a:ext cx="1904069" cy="7616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2012</a:t>
          </a:r>
          <a:endParaRPr lang="en-US" sz="3400" kern="1200" dirty="0"/>
        </a:p>
      </dsp:txBody>
      <dsp:txXfrm>
        <a:off x="382953" y="533586"/>
        <a:ext cx="1142442" cy="761627"/>
      </dsp:txXfrm>
    </dsp:sp>
    <dsp:sp modelId="{13EFC117-53D6-4888-8B32-722E08F14F2C}">
      <dsp:nvSpPr>
        <dsp:cNvPr id="0" name=""/>
        <dsp:cNvSpPr/>
      </dsp:nvSpPr>
      <dsp:spPr>
        <a:xfrm>
          <a:off x="1715802" y="533586"/>
          <a:ext cx="1904069" cy="7616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2013</a:t>
          </a:r>
          <a:endParaRPr lang="en-US" sz="3400" kern="1200" dirty="0"/>
        </a:p>
      </dsp:txBody>
      <dsp:txXfrm>
        <a:off x="2096616" y="533586"/>
        <a:ext cx="1142442" cy="761627"/>
      </dsp:txXfrm>
    </dsp:sp>
    <dsp:sp modelId="{828321C7-EE0F-4526-9DF3-7E5B9D45F24B}">
      <dsp:nvSpPr>
        <dsp:cNvPr id="0" name=""/>
        <dsp:cNvSpPr/>
      </dsp:nvSpPr>
      <dsp:spPr>
        <a:xfrm>
          <a:off x="3429465" y="533586"/>
          <a:ext cx="1904069" cy="7616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2014</a:t>
          </a:r>
          <a:endParaRPr lang="en-US" sz="3400" kern="1200" dirty="0"/>
        </a:p>
      </dsp:txBody>
      <dsp:txXfrm>
        <a:off x="3810279" y="533586"/>
        <a:ext cx="1142442" cy="761627"/>
      </dsp:txXfrm>
    </dsp:sp>
    <dsp:sp modelId="{EF38055F-A087-4314-8F57-73A8DEA39981}">
      <dsp:nvSpPr>
        <dsp:cNvPr id="0" name=""/>
        <dsp:cNvSpPr/>
      </dsp:nvSpPr>
      <dsp:spPr>
        <a:xfrm>
          <a:off x="5143127" y="533586"/>
          <a:ext cx="1904069" cy="7616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2015</a:t>
          </a:r>
          <a:endParaRPr lang="en-US" sz="3400" kern="1200" dirty="0"/>
        </a:p>
      </dsp:txBody>
      <dsp:txXfrm>
        <a:off x="5523941" y="533586"/>
        <a:ext cx="1142442" cy="761627"/>
      </dsp:txXfrm>
    </dsp:sp>
    <dsp:sp modelId="{4AB83115-B359-4441-8686-33473E73ED89}">
      <dsp:nvSpPr>
        <dsp:cNvPr id="0" name=""/>
        <dsp:cNvSpPr/>
      </dsp:nvSpPr>
      <dsp:spPr>
        <a:xfrm>
          <a:off x="6856790" y="533586"/>
          <a:ext cx="1904069" cy="7616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2016</a:t>
          </a:r>
          <a:endParaRPr lang="en-US" sz="3400" kern="1200" dirty="0"/>
        </a:p>
      </dsp:txBody>
      <dsp:txXfrm>
        <a:off x="7237604" y="533586"/>
        <a:ext cx="1142442" cy="761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55C67B-0657-4FD9-8596-E62C9FD9F4EE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38A558-952E-4585-906B-539B7B38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Findings from these surveys:</a:t>
            </a:r>
          </a:p>
          <a:p>
            <a:r>
              <a:rPr lang="en-US" dirty="0" smtClean="0"/>
              <a:t>Crime &amp; Justice Poll (Spring 2014): 80-86% of PA residents have at least some confidence in police</a:t>
            </a:r>
            <a:r>
              <a:rPr lang="en-US" baseline="0" dirty="0" smtClean="0"/>
              <a:t> to protect them from violent crime (80%) &amp; solve crime (86%)</a:t>
            </a:r>
          </a:p>
          <a:p>
            <a:r>
              <a:rPr lang="en-US" baseline="0" dirty="0" smtClean="0"/>
              <a:t>Penn State Poll (Spring 2015): 88% have positive opinion of local police; 91% believe local police are “legitimate”</a:t>
            </a:r>
          </a:p>
          <a:p>
            <a:r>
              <a:rPr lang="en-US" baseline="0" dirty="0" smtClean="0"/>
              <a:t>Penn State Poll (Fall 2016):  79% agreed to the statement, “The police can be trusted to make decisions that are right for your community”; 82% believe local police are “legitimate”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OVERALL: PA citizens like their police!  But, in the wake of high profile police shootings, the public is calling for greater police accountability.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CB50CDF-76D8-41AD-A87C-FAE979348645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891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0EC2D0-BE70-4D83-BF0E-BD743CD974AC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BAA6-462B-42A4-B1A5-9F9DDF9004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0697E7-A72F-4858-9C55-422FB604C357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C9AD63-8DF0-425A-B87F-C8E99C79D859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E6F1DC-6816-4E68-A2AF-80ECF8941DF0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CB0D08-1FDB-44C3-81FA-7C4BBAE2CAB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967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CB0D08-1FDB-44C3-81FA-7C4BBAE2CAB1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1094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3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A558-952E-4585-906B-539B7B38BA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414F-2240-478C-94DE-DCC381281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66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649A-D616-4415-88E5-16F7FE499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9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56A1-B259-4C84-A73D-57F04A6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5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44A73-1ED0-4AE7-B4F8-A768F5B8F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8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DBBA-D4A5-4A3A-9203-D5FBA16C9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ABF5-D35D-4A15-97F4-D3FD9CC8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0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1C7C-8E02-4661-B153-16070FC8F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4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6606-37F0-428C-8FF3-220B2B8D6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6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E2ED-82BA-4064-A78C-31C88E352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43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15291-A71B-43CD-AD9F-02DF5B498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9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DD50-5940-4EC7-B58D-22C9FA3F2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791200"/>
          </a:xfrm>
          <a:prstGeom prst="rect">
            <a:avLst/>
          </a:prstGeom>
          <a:solidFill>
            <a:srgbClr val="182E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612D5DD-3529-4353-A5C6-46006D782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1" descr="PSU_HBO_RGB_REV_2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7778" r="5060" b="16112"/>
          <a:stretch>
            <a:fillRect/>
          </a:stretch>
        </p:blipFill>
        <p:spPr bwMode="auto">
          <a:xfrm>
            <a:off x="755650" y="5897563"/>
            <a:ext cx="23685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Pennsylvanians’ Perceptions of Police Body Worn </a:t>
            </a:r>
            <a:r>
              <a:rPr lang="en-US" altLang="en-US" dirty="0" smtClean="0">
                <a:solidFill>
                  <a:srgbClr val="FFFF00"/>
                </a:solidFill>
              </a:rPr>
              <a:t>Cameras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8001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Jennifer Gibbs, </a:t>
            </a:r>
            <a:r>
              <a:rPr lang="en-US" sz="2800" dirty="0" smtClean="0">
                <a:solidFill>
                  <a:schemeClr val="bg1"/>
                </a:solidFill>
              </a:rPr>
              <a:t>School of Public Affairs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Tim </a:t>
            </a:r>
            <a:r>
              <a:rPr lang="en-US" dirty="0" err="1" smtClean="0">
                <a:solidFill>
                  <a:schemeClr val="bg1"/>
                </a:solidFill>
              </a:rPr>
              <a:t>Servinsky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Center for Survey Research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chemeClr val="bg1"/>
                </a:solidFill>
              </a:rPr>
              <a:t>Research Question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Given the drawbacks, </a:t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4000" dirty="0">
                <a:solidFill>
                  <a:srgbClr val="FFFF00"/>
                </a:solidFill>
              </a:rPr>
              <a:t>are the benefits </a:t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4000" dirty="0" smtClean="0">
                <a:solidFill>
                  <a:srgbClr val="FFFF00"/>
                </a:solidFill>
              </a:rPr>
              <a:t>of </a:t>
            </a:r>
            <a:r>
              <a:rPr lang="en-US" altLang="en-US" sz="4000" dirty="0">
                <a:solidFill>
                  <a:srgbClr val="FFFF00"/>
                </a:solidFill>
              </a:rPr>
              <a:t>BWC enough </a:t>
            </a:r>
            <a:r>
              <a:rPr lang="en-US" altLang="en-US" sz="4000" dirty="0" smtClean="0">
                <a:solidFill>
                  <a:srgbClr val="FFFF00"/>
                </a:solidFill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4000" dirty="0" smtClean="0">
                <a:solidFill>
                  <a:srgbClr val="FFFF00"/>
                </a:solidFill>
              </a:rPr>
              <a:t>to </a:t>
            </a:r>
            <a:r>
              <a:rPr lang="en-US" altLang="en-US" sz="4000" dirty="0">
                <a:solidFill>
                  <a:srgbClr val="FFFF00"/>
                </a:solidFill>
              </a:rPr>
              <a:t>make PA residents </a:t>
            </a:r>
            <a:r>
              <a:rPr lang="en-US" altLang="en-US" sz="4000" dirty="0" smtClean="0">
                <a:solidFill>
                  <a:srgbClr val="FFFF00"/>
                </a:solidFill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4000" dirty="0" smtClean="0">
                <a:solidFill>
                  <a:srgbClr val="FFFF00"/>
                </a:solidFill>
              </a:rPr>
              <a:t>feel </a:t>
            </a:r>
            <a:r>
              <a:rPr lang="en-US" altLang="en-US" sz="4000" dirty="0">
                <a:solidFill>
                  <a:srgbClr val="FFFF00"/>
                </a:solidFill>
              </a:rPr>
              <a:t>safer</a:t>
            </a:r>
            <a:r>
              <a:rPr lang="en-US" altLang="en-US" sz="4000" dirty="0" smtClean="0">
                <a:solidFill>
                  <a:srgbClr val="FFFF00"/>
                </a:solidFill>
              </a:rPr>
              <a:t>?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Current study: Methods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1"/>
            <a:ext cx="8229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Penn State Poll Omnibus Telephone Survey: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Conducted by the Penn State Harrisburg Center for Survey Research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Administered September 8 to October 29, 2016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Random sample of 605 adult Pennsylvanians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Two-stage sampling procedure</a:t>
            </a:r>
          </a:p>
          <a:p>
            <a:pPr lvl="1"/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Sampling: Stage 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1"/>
            <a:ext cx="8229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Dual-Frame Sample: Landline and Cell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Representative Random Digit Dial (RDD) samples 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Equal Probability of Selection Method (EPSEM)</a:t>
            </a:r>
          </a:p>
          <a:p>
            <a:pPr lvl="2"/>
            <a:r>
              <a:rPr lang="en-US" altLang="en-US" sz="2000" dirty="0" smtClean="0">
                <a:solidFill>
                  <a:schemeClr val="bg1"/>
                </a:solidFill>
              </a:rPr>
              <a:t>Randomly generates numbers from known telephone prefixes</a:t>
            </a:r>
          </a:p>
          <a:p>
            <a:pPr lvl="2"/>
            <a:r>
              <a:rPr lang="en-US" altLang="en-US" sz="2000" dirty="0" smtClean="0">
                <a:solidFill>
                  <a:schemeClr val="bg1"/>
                </a:solidFill>
              </a:rPr>
              <a:t>Every phone line in PA has equal chance of selection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Numbers drawn proportionally to estimated population in each county</a:t>
            </a:r>
          </a:p>
        </p:txBody>
      </p:sp>
    </p:spTree>
    <p:extLst>
      <p:ext uri="{BB962C8B-B14F-4D97-AF65-F5344CB8AC3E}">
        <p14:creationId xmlns:p14="http://schemas.microsoft.com/office/powerpoint/2010/main" val="41786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Sampling: Stage 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1"/>
            <a:ext cx="8229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Landline only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Household randomization technique: 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r>
              <a:rPr lang="en-US" altLang="en-US" sz="2400" b="1" u="sng" dirty="0" smtClean="0">
                <a:solidFill>
                  <a:schemeClr val="bg1"/>
                </a:solidFill>
              </a:rPr>
              <a:t>Last Birthday Method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Person in the household 18+ who last celebrated a birthday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Provides a more even distribution of responses by gender</a:t>
            </a:r>
          </a:p>
        </p:txBody>
      </p:sp>
    </p:spTree>
    <p:extLst>
      <p:ext uri="{BB962C8B-B14F-4D97-AF65-F5344CB8AC3E}">
        <p14:creationId xmlns:p14="http://schemas.microsoft.com/office/powerpoint/2010/main" val="37878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Response Overview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1"/>
            <a:ext cx="8229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605 responses received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52.6% Landline 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Margin of Sampling Error: 3.2%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28,000+ calls made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</a:rPr>
              <a:t>Cooperation Rate: 61.3%</a:t>
            </a:r>
          </a:p>
          <a:p>
            <a:pPr marL="914400" lvl="2" indent="0"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# Interviews / (# Interviews + # Partial Interviews + # Refusals)</a:t>
            </a:r>
          </a:p>
        </p:txBody>
      </p:sp>
    </p:spTree>
    <p:extLst>
      <p:ext uri="{BB962C8B-B14F-4D97-AF65-F5344CB8AC3E}">
        <p14:creationId xmlns:p14="http://schemas.microsoft.com/office/powerpoint/2010/main" val="16750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0772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316163"/>
          </a:xfrm>
        </p:spPr>
        <p:txBody>
          <a:bodyPr anchor="t">
            <a:normAutofit fontScale="70000" lnSpcReduction="20000"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Racial </a:t>
            </a:r>
            <a:r>
              <a:rPr lang="en-US" sz="2400" dirty="0">
                <a:solidFill>
                  <a:srgbClr val="FFFF00"/>
                </a:solidFill>
              </a:rPr>
              <a:t>minority </a:t>
            </a:r>
            <a:r>
              <a:rPr lang="en-US" sz="2000" dirty="0">
                <a:solidFill>
                  <a:srgbClr val="FFFF00"/>
                </a:solidFill>
              </a:rPr>
              <a:t>(=1; White= 0)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Men </a:t>
            </a:r>
            <a:r>
              <a:rPr lang="en-US" sz="2000" dirty="0">
                <a:solidFill>
                  <a:srgbClr val="FFFF00"/>
                </a:solidFill>
              </a:rPr>
              <a:t>(=1; 0= women)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Age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Education</a:t>
            </a:r>
          </a:p>
          <a:p>
            <a:pPr marL="457200" lvl="1" indent="0">
              <a:buFontTx/>
              <a:buNone/>
              <a:defRPr/>
            </a:pPr>
            <a:r>
              <a:rPr lang="en-US" sz="2300" dirty="0">
                <a:solidFill>
                  <a:schemeClr val="bg1"/>
                </a:solidFill>
              </a:rPr>
              <a:t>1= high school diploma or less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2= some college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3= college degree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4= graduate </a:t>
            </a:r>
            <a:r>
              <a:rPr lang="en-US" sz="2300" dirty="0" smtClean="0">
                <a:solidFill>
                  <a:schemeClr val="bg1"/>
                </a:solidFill>
              </a:rPr>
              <a:t>work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3886200" cy="2316163"/>
          </a:xfrm>
        </p:spPr>
        <p:txBody>
          <a:bodyPr anchor="t">
            <a:normAutofit fontScale="70000" lnSpcReduction="20000"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Income</a:t>
            </a:r>
          </a:p>
          <a:p>
            <a:pPr marL="457200" lvl="1" indent="0">
              <a:buFontTx/>
              <a:buNone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1= Less than $30K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2= $30K-$59,999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3= $60K-$99,999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4= $100K or more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Political affiliation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1= Republican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2= Democrat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3= Other (independent, Libertarian…)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Urban </a:t>
            </a:r>
            <a:r>
              <a:rPr lang="en-US" sz="2000" dirty="0" smtClean="0">
                <a:solidFill>
                  <a:srgbClr val="FFFF00"/>
                </a:solidFill>
              </a:rPr>
              <a:t>(=1; rural= 0)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1"/>
            <a:ext cx="8153400" cy="236219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100" u="sng" kern="0" dirty="0" smtClean="0">
                <a:solidFill>
                  <a:schemeClr val="bg1"/>
                </a:solidFill>
              </a:rPr>
              <a:t>Dependent variable</a:t>
            </a:r>
            <a:r>
              <a:rPr lang="en-US" sz="3100" kern="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b="1" kern="0" dirty="0">
                <a:solidFill>
                  <a:srgbClr val="FFFF00"/>
                </a:solidFill>
              </a:rPr>
              <a:t>I would feel safer if a police officer was wearing a video camera (for example, a body cam). </a:t>
            </a:r>
            <a:endParaRPr lang="en-US" b="1" kern="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sz="2300" kern="0" dirty="0" smtClean="0">
                <a:solidFill>
                  <a:schemeClr val="bg1"/>
                </a:solidFill>
              </a:rPr>
              <a:t>1= Strongly agree</a:t>
            </a:r>
            <a:br>
              <a:rPr lang="en-US" sz="2300" kern="0" dirty="0" smtClean="0">
                <a:solidFill>
                  <a:schemeClr val="bg1"/>
                </a:solidFill>
              </a:rPr>
            </a:br>
            <a:r>
              <a:rPr lang="en-US" sz="2300" kern="0" dirty="0" smtClean="0">
                <a:solidFill>
                  <a:schemeClr val="bg1"/>
                </a:solidFill>
              </a:rPr>
              <a:t>2= Agree</a:t>
            </a:r>
            <a:br>
              <a:rPr lang="en-US" sz="2300" kern="0" dirty="0" smtClean="0">
                <a:solidFill>
                  <a:schemeClr val="bg1"/>
                </a:solidFill>
              </a:rPr>
            </a:br>
            <a:r>
              <a:rPr lang="en-US" sz="2300" kern="0" dirty="0" smtClean="0">
                <a:solidFill>
                  <a:schemeClr val="bg1"/>
                </a:solidFill>
              </a:rPr>
              <a:t>3= Disagree/strongly disagree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3100" u="sng" kern="0" dirty="0" smtClean="0">
                <a:solidFill>
                  <a:schemeClr val="bg1"/>
                </a:solidFill>
              </a:rPr>
              <a:t>Predictor variables:</a:t>
            </a:r>
            <a:endParaRPr lang="en-US" sz="3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Post-Stratification Weighting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Adjustments made to final dataset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Representative by age/sex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Value assigned to each case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Each response is multiplied by that value</a:t>
            </a:r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114800" y="6096000"/>
            <a:ext cx="44513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3999" cy="60044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1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63852721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5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Interviewed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Expected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Factor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Male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18-24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36.506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1.65938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25-34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50.370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1.93731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35-44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44.678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1.06375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45-54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52.343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1.06823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   55-64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52.111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0.75523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   65-74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33.439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0.63093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75</a:t>
                      </a:r>
                      <a:r>
                        <a:rPr lang="en-US" sz="1600" baseline="0" dirty="0" smtClean="0"/>
                        <a:t> years and over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22.949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0.58844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9216445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2075336575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Female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  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18-24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35.559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2.37060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25-34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49.129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2.45644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35-44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45.024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1.40699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45-54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53.772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1.22209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   55-64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55.095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0.73460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   65-74 years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38.153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0.62546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75</a:t>
                      </a:r>
                      <a:r>
                        <a:rPr lang="en-US" sz="1600" baseline="0" dirty="0" smtClean="0"/>
                        <a:t> years and over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35.872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0.61848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114800" y="6096000"/>
            <a:ext cx="44513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</a:rPr>
              <a:t>Sample (</a:t>
            </a:r>
            <a:r>
              <a:rPr lang="en-US" altLang="en-US" sz="3600" i="1" dirty="0" smtClean="0">
                <a:solidFill>
                  <a:srgbClr val="FFFF00"/>
                </a:solidFill>
              </a:rPr>
              <a:t>n =</a:t>
            </a:r>
            <a:r>
              <a:rPr lang="en-US" altLang="en-US" sz="3600" dirty="0" smtClean="0">
                <a:solidFill>
                  <a:srgbClr val="FFFF00"/>
                </a:solidFill>
              </a:rPr>
              <a:t> 581)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59899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17164265"/>
                    </a:ext>
                  </a:extLst>
                </a:gridCol>
                <a:gridCol w="764031">
                  <a:extLst>
                    <a:ext uri="{9D8B030D-6E8A-4147-A177-3AD203B41FA5}">
                      <a16:colId xmlns:a16="http://schemas.microsoft.com/office/drawing/2014/main" val="463852721"/>
                    </a:ext>
                  </a:extLst>
                </a:gridCol>
                <a:gridCol w="159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20610167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8716291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72578554"/>
                    </a:ext>
                  </a:extLst>
                </a:gridCol>
              </a:tblGrid>
              <a:tr h="3541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 Survey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 Survey Weighted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% PA (18+)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 Survey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 Survey Weighted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% PA (18+)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Race</a:t>
                      </a:r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Income</a:t>
                      </a:r>
                      <a:endParaRPr lang="en-US" sz="1400" b="1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Racial minority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14.0%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16.4%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16.1%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Less than $30K</a:t>
                      </a:r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24.7%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20.7%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n.d.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White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86.0%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83.6%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83.9%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$30K-$59,999</a:t>
                      </a:r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24.3%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24.8%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$60K-$99,999</a:t>
                      </a:r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22.8%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23.7%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Sex</a:t>
                      </a:r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$100K or more</a:t>
                      </a:r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28.2%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30.8%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Men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49.6%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48.3%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48.3%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Political affiliation</a:t>
                      </a:r>
                      <a:endParaRPr lang="en-US" sz="1400" b="1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   Republican 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39.1%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36.5%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38.3%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Mean (</a:t>
                      </a:r>
                      <a:r>
                        <a:rPr lang="en-US" sz="1400" dirty="0" err="1" smtClean="0"/>
                        <a:t>st.</a:t>
                      </a:r>
                      <a:r>
                        <a:rPr lang="en-US" sz="1400" baseline="0" dirty="0" smtClean="0"/>
                        <a:t> dev.)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 (17.6)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 (18.4)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   Democrat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34.9%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34.0%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47.9%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   Other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26.0%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29.4%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13.8%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5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Education</a:t>
                      </a:r>
                      <a:endParaRPr lang="en-US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 Survey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 Survey Weighted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% PA (25+)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2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High school/less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23.6%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22.1%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47.2%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Geography</a:t>
                      </a:r>
                      <a:endParaRPr lang="en-US" sz="1400" b="1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253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Some college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35.7%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35.7%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24.2%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   Urban</a:t>
                      </a:r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68.6%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70.5%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73.3%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College degree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20.2%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22.4%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17.4%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endParaRPr lang="en-US" sz="140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41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Graduate work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20.6%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19.9%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11.2%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2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“I feel safer when police wear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body cameras” (</a:t>
            </a:r>
            <a:r>
              <a:rPr lang="en-US" altLang="en-US" i="1" dirty="0">
                <a:solidFill>
                  <a:schemeClr val="bg1"/>
                </a:solidFill>
              </a:rPr>
              <a:t>n =</a:t>
            </a:r>
            <a:r>
              <a:rPr lang="en-US" altLang="en-US" dirty="0">
                <a:solidFill>
                  <a:schemeClr val="bg1"/>
                </a:solidFill>
              </a:rPr>
              <a:t> 581)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105274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190500" y="76200"/>
            <a:ext cx="8763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Timeline of selected police killings 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with PA residents’ attitudes toward police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" y="1752600"/>
          <a:ext cx="8763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8438" y="3190875"/>
            <a:ext cx="1600200" cy="781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2/26/12</a:t>
            </a:r>
          </a:p>
          <a:p>
            <a:pPr algn="ctr"/>
            <a:r>
              <a:rPr lang="en-US" altLang="en-US" sz="1600"/>
              <a:t>Trayvon Martin: Sanford, FL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81400" y="3179763"/>
            <a:ext cx="1600200" cy="781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7/17/14</a:t>
            </a:r>
          </a:p>
          <a:p>
            <a:pPr algn="ctr"/>
            <a:r>
              <a:rPr lang="en-US" altLang="en-US" sz="1600"/>
              <a:t>Eric Garner: NYC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81400" y="4017963"/>
            <a:ext cx="1600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8/9/14</a:t>
            </a:r>
          </a:p>
          <a:p>
            <a:pPr algn="ctr"/>
            <a:r>
              <a:rPr lang="en-US" altLang="en-US" sz="1600"/>
              <a:t>Michael Brown: Ferguson, MO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81400" y="4913313"/>
            <a:ext cx="1600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11/22/14</a:t>
            </a:r>
          </a:p>
          <a:p>
            <a:pPr algn="ctr"/>
            <a:r>
              <a:rPr lang="en-US" altLang="en-US" sz="1600"/>
              <a:t>Tamir Rice: Cleveland, OH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316538" y="4022725"/>
            <a:ext cx="1647824" cy="8270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dirty="0"/>
              <a:t>4/19/15</a:t>
            </a:r>
          </a:p>
          <a:p>
            <a:pPr algn="ctr"/>
            <a:r>
              <a:rPr lang="en-US" altLang="en-US" sz="1600" dirty="0"/>
              <a:t>Freddie Gray: Baltimore, MD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16538" y="3175000"/>
            <a:ext cx="1647824" cy="800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dirty="0"/>
              <a:t>4/7/15</a:t>
            </a:r>
          </a:p>
          <a:p>
            <a:pPr algn="ctr"/>
            <a:r>
              <a:rPr lang="en-US" altLang="en-US" sz="1600" dirty="0"/>
              <a:t>Walter Scott: N. Charleston, SC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302250" y="2514600"/>
            <a:ext cx="323850" cy="304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992938" y="2514600"/>
            <a:ext cx="322262" cy="304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8643938" y="2514600"/>
            <a:ext cx="322262" cy="304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109" name="Straight Connector 14"/>
          <p:cNvCxnSpPr>
            <a:cxnSpLocks noChangeShapeType="1"/>
          </p:cNvCxnSpPr>
          <p:nvPr/>
        </p:nvCxnSpPr>
        <p:spPr bwMode="auto">
          <a:xfrm flipH="1" flipV="1">
            <a:off x="4357688" y="1687513"/>
            <a:ext cx="1082675" cy="9144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Straight Connector 15"/>
          <p:cNvCxnSpPr>
            <a:cxnSpLocks noChangeShapeType="1"/>
          </p:cNvCxnSpPr>
          <p:nvPr/>
        </p:nvCxnSpPr>
        <p:spPr bwMode="auto">
          <a:xfrm flipH="1" flipV="1">
            <a:off x="6061075" y="1687513"/>
            <a:ext cx="1082675" cy="9144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Straight Connector 16"/>
          <p:cNvCxnSpPr>
            <a:cxnSpLocks noChangeShapeType="1"/>
          </p:cNvCxnSpPr>
          <p:nvPr/>
        </p:nvCxnSpPr>
        <p:spPr bwMode="auto">
          <a:xfrm flipH="1" flipV="1">
            <a:off x="7640638" y="1687513"/>
            <a:ext cx="1082675" cy="9144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TextBox 17"/>
          <p:cNvSpPr txBox="1">
            <a:spLocks noChangeArrowheads="1"/>
          </p:cNvSpPr>
          <p:nvPr/>
        </p:nvSpPr>
        <p:spPr bwMode="auto">
          <a:xfrm>
            <a:off x="2667000" y="1131888"/>
            <a:ext cx="16906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FF00"/>
                </a:solidFill>
              </a:rPr>
              <a:t>80-86%</a:t>
            </a:r>
            <a:r>
              <a:rPr lang="en-US" altLang="en-US" sz="1600" dirty="0">
                <a:solidFill>
                  <a:srgbClr val="FFFF00"/>
                </a:solidFill>
              </a:rPr>
              <a:t> have at least some </a:t>
            </a:r>
            <a:r>
              <a:rPr lang="en-US" altLang="en-US" sz="1600" u="sng" dirty="0">
                <a:solidFill>
                  <a:srgbClr val="FFFF00"/>
                </a:solidFill>
              </a:rPr>
              <a:t>confidence</a:t>
            </a:r>
            <a:r>
              <a:rPr lang="en-US" altLang="en-US" sz="1600" dirty="0">
                <a:solidFill>
                  <a:srgbClr val="FFFF00"/>
                </a:solidFill>
              </a:rPr>
              <a:t> in police</a:t>
            </a:r>
          </a:p>
        </p:txBody>
      </p:sp>
      <p:sp>
        <p:nvSpPr>
          <p:cNvPr id="4113" name="TextBox 18"/>
          <p:cNvSpPr txBox="1">
            <a:spLocks noChangeArrowheads="1"/>
          </p:cNvSpPr>
          <p:nvPr/>
        </p:nvSpPr>
        <p:spPr bwMode="auto">
          <a:xfrm>
            <a:off x="4516438" y="1108075"/>
            <a:ext cx="1690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FF00"/>
                </a:solidFill>
              </a:rPr>
              <a:t>88%</a:t>
            </a:r>
            <a:r>
              <a:rPr lang="en-US" altLang="en-US" sz="1600" dirty="0">
                <a:solidFill>
                  <a:srgbClr val="FFFF00"/>
                </a:solidFill>
              </a:rPr>
              <a:t> have </a:t>
            </a:r>
            <a:r>
              <a:rPr lang="en-US" altLang="en-US" sz="1600" u="sng" dirty="0">
                <a:solidFill>
                  <a:srgbClr val="FFFF00"/>
                </a:solidFill>
              </a:rPr>
              <a:t>positive opinion </a:t>
            </a:r>
            <a:r>
              <a:rPr lang="en-US" altLang="en-US" sz="1600" dirty="0">
                <a:solidFill>
                  <a:srgbClr val="FFFF00"/>
                </a:solidFill>
              </a:rPr>
              <a:t>of local police</a:t>
            </a:r>
          </a:p>
        </p:txBody>
      </p:sp>
      <p:sp>
        <p:nvSpPr>
          <p:cNvPr id="4114" name="TextBox 19"/>
          <p:cNvSpPr txBox="1">
            <a:spLocks noChangeArrowheads="1"/>
          </p:cNvSpPr>
          <p:nvPr/>
        </p:nvSpPr>
        <p:spPr bwMode="auto">
          <a:xfrm>
            <a:off x="6223000" y="1116013"/>
            <a:ext cx="1689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FF00"/>
                </a:solidFill>
              </a:rPr>
              <a:t>79%</a:t>
            </a:r>
            <a:r>
              <a:rPr lang="en-US" altLang="en-US" sz="1600" dirty="0">
                <a:solidFill>
                  <a:srgbClr val="FFFF00"/>
                </a:solidFill>
              </a:rPr>
              <a:t> believe police can be </a:t>
            </a:r>
            <a:r>
              <a:rPr lang="en-US" altLang="en-US" sz="1600" u="sng" dirty="0">
                <a:solidFill>
                  <a:srgbClr val="FFFF00"/>
                </a:solidFill>
              </a:rPr>
              <a:t>trusted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043738" y="3179763"/>
            <a:ext cx="1795462" cy="781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dirty="0" smtClean="0"/>
              <a:t>7/5/16</a:t>
            </a:r>
            <a:endParaRPr lang="en-US" altLang="en-US" sz="1600" dirty="0"/>
          </a:p>
          <a:p>
            <a:pPr algn="ctr"/>
            <a:r>
              <a:rPr lang="en-US" altLang="en-US" sz="1600" dirty="0" smtClean="0"/>
              <a:t>Alton Sterling:  Baton Rouge, LA</a:t>
            </a:r>
            <a:endParaRPr lang="en-US" alt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043738" y="4017962"/>
            <a:ext cx="1795462" cy="1011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dirty="0" smtClean="0"/>
              <a:t>7/6/16</a:t>
            </a:r>
            <a:br>
              <a:rPr lang="en-US" altLang="en-US" sz="1600" dirty="0" smtClean="0"/>
            </a:br>
            <a:r>
              <a:rPr lang="en-US" altLang="en-US" sz="1600" dirty="0" err="1" smtClean="0"/>
              <a:t>Philando</a:t>
            </a:r>
            <a:r>
              <a:rPr lang="en-US" altLang="en-US" sz="1600" dirty="0" smtClean="0"/>
              <a:t> Castile: Falcon Heights, MN</a:t>
            </a:r>
            <a:endParaRPr lang="en-US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I would feel safer if a police officer 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was wearing a video camera…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214714"/>
              </p:ext>
            </p:extLst>
          </p:nvPr>
        </p:nvGraphicFramePr>
        <p:xfrm>
          <a:off x="609600" y="12192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762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(</a:t>
            </a:r>
            <a:r>
              <a:rPr lang="el-GR" altLang="en-US" i="1" dirty="0">
                <a:solidFill>
                  <a:schemeClr val="bg1"/>
                </a:solidFill>
              </a:rPr>
              <a:t>χ</a:t>
            </a:r>
            <a:r>
              <a:rPr lang="el-GR" altLang="en-US" baseline="30000" dirty="0">
                <a:solidFill>
                  <a:schemeClr val="bg1"/>
                </a:solidFill>
              </a:rPr>
              <a:t>2</a:t>
            </a:r>
            <a:r>
              <a:rPr lang="en-US" altLang="en-US" baseline="-25000" dirty="0">
                <a:solidFill>
                  <a:schemeClr val="bg1"/>
                </a:solidFill>
              </a:rPr>
              <a:t>(4)</a:t>
            </a:r>
            <a:r>
              <a:rPr lang="en-US" altLang="en-US" dirty="0">
                <a:solidFill>
                  <a:schemeClr val="bg1"/>
                </a:solidFill>
              </a:rPr>
              <a:t> =  16.601, p= 0.002)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15"/>
            <a:ext cx="8229600" cy="30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I would feel safer if police wore body cameras.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2007177"/>
              </p:ext>
            </p:extLst>
          </p:nvPr>
        </p:nvGraphicFramePr>
        <p:xfrm>
          <a:off x="-1" y="579832"/>
          <a:ext cx="9144001" cy="6278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0336">
                  <a:extLst>
                    <a:ext uri="{9D8B030D-6E8A-4147-A177-3AD203B41FA5}">
                      <a16:colId xmlns:a16="http://schemas.microsoft.com/office/drawing/2014/main" val="503820968"/>
                    </a:ext>
                  </a:extLst>
                </a:gridCol>
              </a:tblGrid>
              <a:tr h="419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 agree (v. A &amp; 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 (v. SA &amp; D)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en-US" dirty="0" smtClean="0"/>
                        <a:t>Racial Minority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indent="0"/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indent="0"/>
                      <a:r>
                        <a:rPr lang="en-US" dirty="0" smtClean="0"/>
                        <a:t>College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indent="0"/>
                      <a:r>
                        <a:rPr lang="en-US" dirty="0" smtClean="0"/>
                        <a:t>Graduate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indent="0"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Under $30,000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987674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dec"/>
                        </a:tabLst>
                        <a:defRPr/>
                      </a:pPr>
                      <a:r>
                        <a:rPr lang="en-US" dirty="0" smtClean="0"/>
                        <a:t>$30K-$59,999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469619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dec"/>
                        </a:tabLst>
                        <a:defRPr/>
                      </a:pPr>
                      <a:r>
                        <a:rPr lang="en-US" dirty="0" smtClean="0"/>
                        <a:t>$60K-$99,999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31336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Political 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063974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indent="0"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Democrat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3082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marL="228600" indent="0"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295329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93230"/>
                  </a:ext>
                </a:extLst>
              </a:tr>
              <a:tr h="365760">
                <a:tc gridSpan="3">
                  <a:txBody>
                    <a:bodyPr/>
                    <a:lstStyle/>
                    <a:p>
                      <a:pPr>
                        <a:tabLst>
                          <a:tab pos="822960" algn="dec"/>
                        </a:tabLst>
                      </a:pPr>
                      <a:r>
                        <a:rPr lang="en-US" dirty="0" smtClean="0"/>
                        <a:t>Note: reference</a:t>
                      </a:r>
                      <a:r>
                        <a:rPr lang="en-US" baseline="0" dirty="0" smtClean="0"/>
                        <a:t> categories are high school, &gt;$100K, and Republican.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tabLst>
                          <a:tab pos="822960" algn="dec"/>
                        </a:tabLst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31766"/>
                  </a:ext>
                </a:extLst>
              </a:tr>
            </a:tbl>
          </a:graphicData>
        </a:graphic>
      </p:graphicFrame>
      <p:sp>
        <p:nvSpPr>
          <p:cNvPr id="10" name="Up Arrow 9"/>
          <p:cNvSpPr/>
          <p:nvPr/>
        </p:nvSpPr>
        <p:spPr>
          <a:xfrm>
            <a:off x="7005320" y="5286944"/>
            <a:ext cx="775138" cy="453259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657600" y="985290"/>
            <a:ext cx="775138" cy="45325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657600" y="5256108"/>
            <a:ext cx="775138" cy="45325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010400" y="1295400"/>
            <a:ext cx="775138" cy="45325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024985" y="4267200"/>
            <a:ext cx="775138" cy="45325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005320" y="6072472"/>
            <a:ext cx="775138" cy="45325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Findings: Who feels safer with BWC?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Racial minorities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Democrats</a:t>
            </a:r>
            <a:endParaRPr lang="en-US" altLang="en-US" sz="2800" dirty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Women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Low income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Those living in urban areas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990600"/>
            <a:ext cx="78867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FFFF00"/>
                </a:solidFill>
              </a:rPr>
              <a:t>Police agencies should set clear guidelines for BWC use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Limit officer discretion on when to use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Consistently demonstrate fair response to violations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rgbClr val="FFFF00"/>
                </a:solidFill>
              </a:rPr>
              <a:t>Beware of cutting community policing efforts to fund BWC programs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Policymakers should help temper public expectations of police BWC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BWC footage will only tell part of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66700" y="149225"/>
            <a:ext cx="8763000" cy="61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>
                <a:solidFill>
                  <a:schemeClr val="bg1"/>
                </a:solidFill>
              </a:rPr>
              <a:t>PA residents’ attitudes toward police by race-ethnicity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81000" y="5181600"/>
            <a:ext cx="8229600" cy="53340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14297">
              <a:tabLst>
                <a:tab pos="3778156" algn="ctr"/>
                <a:tab pos="7543611" algn="r"/>
              </a:tabLst>
              <a:defRPr/>
            </a:pPr>
            <a:r>
              <a:rPr lang="en-US" dirty="0"/>
              <a:t>2014	2015	2016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1547" y="762000"/>
          <a:ext cx="320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73774" y="762000"/>
          <a:ext cx="320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96000" y="762000"/>
          <a:ext cx="304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Benefits</a:t>
            </a:r>
            <a:r>
              <a:rPr lang="en-US" altLang="en-US" sz="3600" dirty="0" smtClean="0">
                <a:solidFill>
                  <a:schemeClr val="bg1"/>
                </a:solidFill>
              </a:rPr>
              <a:t> of police body worn cameras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Opportunity for police transparency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May reduce complaints against police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May affect use of force (mixed evidence)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Evidence of </a:t>
            </a:r>
            <a:r>
              <a:rPr lang="en-US" dirty="0" smtClean="0">
                <a:solidFill>
                  <a:srgbClr val="FFFF00"/>
                </a:solidFill>
              </a:rPr>
              <a:t>INCREASED</a:t>
            </a:r>
            <a:r>
              <a:rPr lang="en-US" dirty="0" smtClean="0">
                <a:solidFill>
                  <a:schemeClr val="bg1"/>
                </a:solidFill>
              </a:rPr>
              <a:t> force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when officers have discretion to record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Increases arrests/citations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Assists judges’ decision-making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Concerns</a:t>
            </a:r>
            <a:r>
              <a:rPr lang="en-US" altLang="en-US" sz="4000" dirty="0" smtClean="0">
                <a:solidFill>
                  <a:schemeClr val="bg1"/>
                </a:solidFill>
              </a:rPr>
              <a:t> of 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4000" dirty="0" smtClean="0">
                <a:solidFill>
                  <a:schemeClr val="bg1"/>
                </a:solidFill>
              </a:rPr>
              <a:t>police body worn cameras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1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What makes body cams different than dash cams?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Police </a:t>
            </a:r>
            <a:r>
              <a:rPr lang="en-US" sz="3600" dirty="0">
                <a:solidFill>
                  <a:srgbClr val="FFFF00"/>
                </a:solidFill>
              </a:rPr>
              <a:t>discretion to turn off cameras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Effectiveness is nuanced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Storage</a:t>
            </a:r>
            <a:endParaRPr lang="en-US" sz="3600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sz="2900" dirty="0">
                <a:solidFill>
                  <a:schemeClr val="bg1"/>
                </a:solidFill>
              </a:rPr>
              <a:t>By whom? </a:t>
            </a:r>
            <a:r>
              <a:rPr lang="en-US" sz="2900" dirty="0" smtClean="0">
                <a:solidFill>
                  <a:schemeClr val="bg1"/>
                </a:solidFill>
              </a:rPr>
              <a:t/>
            </a:r>
            <a:br>
              <a:rPr lang="en-US" sz="2900" dirty="0" smtClean="0">
                <a:solidFill>
                  <a:schemeClr val="bg1"/>
                </a:solidFill>
              </a:rPr>
            </a:br>
            <a:r>
              <a:rPr lang="en-US" sz="2900" dirty="0" smtClean="0">
                <a:solidFill>
                  <a:schemeClr val="bg1"/>
                </a:solidFill>
              </a:rPr>
              <a:t>(</a:t>
            </a:r>
            <a:r>
              <a:rPr lang="en-US" sz="2900" dirty="0">
                <a:solidFill>
                  <a:schemeClr val="bg1"/>
                </a:solidFill>
              </a:rPr>
              <a:t>Police v. private contractor)</a:t>
            </a:r>
          </a:p>
          <a:p>
            <a:pPr lvl="1">
              <a:defRPr/>
            </a:pPr>
            <a:r>
              <a:rPr lang="en-US" sz="2900" dirty="0">
                <a:solidFill>
                  <a:schemeClr val="bg1"/>
                </a:solidFill>
              </a:rPr>
              <a:t>How long?</a:t>
            </a:r>
          </a:p>
          <a:p>
            <a:pPr lvl="1">
              <a:defRPr/>
            </a:pPr>
            <a:r>
              <a:rPr lang="en-US" sz="2900" dirty="0">
                <a:solidFill>
                  <a:schemeClr val="bg1"/>
                </a:solidFill>
              </a:rPr>
              <a:t>Who has access to footage?</a:t>
            </a:r>
          </a:p>
          <a:p>
            <a:pPr>
              <a:defRPr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Cost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Releasing </a:t>
            </a:r>
            <a:r>
              <a:rPr lang="en-US" sz="3600" dirty="0">
                <a:solidFill>
                  <a:srgbClr val="FFFF00"/>
                </a:solidFill>
              </a:rPr>
              <a:t>footage to public</a:t>
            </a:r>
          </a:p>
          <a:p>
            <a:pPr lvl="1">
              <a:defRPr/>
            </a:pPr>
            <a:r>
              <a:rPr lang="en-US" sz="2900" dirty="0">
                <a:solidFill>
                  <a:schemeClr val="bg1"/>
                </a:solidFill>
              </a:rPr>
              <a:t>To whom?</a:t>
            </a:r>
          </a:p>
          <a:p>
            <a:pPr lvl="1">
              <a:defRPr/>
            </a:pPr>
            <a:r>
              <a:rPr lang="en-US" sz="2900" dirty="0">
                <a:solidFill>
                  <a:schemeClr val="bg1"/>
                </a:solidFill>
              </a:rPr>
              <a:t>When?</a:t>
            </a: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Technology malfunctions</a:t>
            </a: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Fewer tips to police because people afraid to be recorded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168275"/>
            <a:ext cx="82296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Concerns of BWC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4527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Consider this BWC footage: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91000" y="5943600"/>
            <a:ext cx="381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Video source: 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</a:rPr>
              <a:t>https://www.nytimes.com/interactive/2016/04/01/us/police-bodycam-video.html?_r=1</a:t>
            </a:r>
          </a:p>
        </p:txBody>
      </p:sp>
      <p:pic>
        <p:nvPicPr>
          <p:cNvPr id="7" name="418806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9637" y="2057400"/>
            <a:ext cx="4784725" cy="2606675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72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Concerns of BWC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5688"/>
            <a:ext cx="4467225" cy="43513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Public expectations may be too high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BWC footage will only tell part of story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114800" y="5943600"/>
            <a:ext cx="396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Video source: https://www.nytimes.com/interactive/2016/04/01/us/police-bodycam-video.html?_r=1</a:t>
            </a:r>
          </a:p>
        </p:txBody>
      </p:sp>
      <p:pic>
        <p:nvPicPr>
          <p:cNvPr id="6" name="4A0C1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685800"/>
            <a:ext cx="3032125" cy="49990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702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168275"/>
            <a:ext cx="82296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Concerns of BWC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4527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Consider this BWC footage: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91000" y="5943600"/>
            <a:ext cx="381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Video source: 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</a:rPr>
              <a:t>https://www.nytimes.com/interactive/2016/04/01/us/police-bodycam-video.html?_r=1</a:t>
            </a:r>
          </a:p>
        </p:txBody>
      </p:sp>
      <p:pic>
        <p:nvPicPr>
          <p:cNvPr id="6" name="FCC432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5988" y="2087563"/>
            <a:ext cx="4770437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Concerns of BWC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5688"/>
            <a:ext cx="4467225" cy="43513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Public expectations may be too high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BWC footage will only tell part of story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114800" y="5943600"/>
            <a:ext cx="396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Video source: https://www.nytimes.com/interactive/2016/04/01/us/police-bodycam-video.html?_r=1</a:t>
            </a:r>
          </a:p>
        </p:txBody>
      </p:sp>
      <p:pic>
        <p:nvPicPr>
          <p:cNvPr id="2" name="EE4ED0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843731"/>
            <a:ext cx="3063875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1154</Words>
  <Application>Microsoft Office PowerPoint</Application>
  <PresentationFormat>On-screen Show (4:3)</PresentationFormat>
  <Paragraphs>343</Paragraphs>
  <Slides>24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Blank Presentation</vt:lpstr>
      <vt:lpstr>Pennsylvanians’ Perceptions of Police Body Worn Cameras</vt:lpstr>
      <vt:lpstr>Timeline of selected police killings  with PA residents’ attitudes toward police</vt:lpstr>
      <vt:lpstr>PA residents’ attitudes toward police by race-ethnicity</vt:lpstr>
      <vt:lpstr>Benefits of police body worn cameras</vt:lpstr>
      <vt:lpstr>Concerns of  police body worn cameras</vt:lpstr>
      <vt:lpstr>Concerns of BWC</vt:lpstr>
      <vt:lpstr>Concerns of BWC</vt:lpstr>
      <vt:lpstr>Concerns of BWC</vt:lpstr>
      <vt:lpstr>Concerns of BWC</vt:lpstr>
      <vt:lpstr>Research Question</vt:lpstr>
      <vt:lpstr>Current study: Methods</vt:lpstr>
      <vt:lpstr>Sampling: Stage 1</vt:lpstr>
      <vt:lpstr>Sampling: Stage 2</vt:lpstr>
      <vt:lpstr>Response Overview</vt:lpstr>
      <vt:lpstr>Data</vt:lpstr>
      <vt:lpstr>Post-Stratification Weighting</vt:lpstr>
      <vt:lpstr> </vt:lpstr>
      <vt:lpstr>Sample (n = 581)</vt:lpstr>
      <vt:lpstr>“I feel safer when police wear  body cameras” (n = 581)</vt:lpstr>
      <vt:lpstr>I would feel safer if a police officer  was wearing a video camera…</vt:lpstr>
      <vt:lpstr>I would feel safer if police wore body cameras.</vt:lpstr>
      <vt:lpstr>Findings: Who feels safer with BWC?</vt:lpstr>
      <vt:lpstr>Recommendations</vt:lpstr>
      <vt:lpstr>Recommendations</vt:lpstr>
    </vt:vector>
  </TitlesOfParts>
  <Company>Penn State Harrisburg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 Department</dc:creator>
  <cp:lastModifiedBy>Jennifer Gibbs</cp:lastModifiedBy>
  <cp:revision>63</cp:revision>
  <dcterms:created xsi:type="dcterms:W3CDTF">2008-11-20T14:40:58Z</dcterms:created>
  <dcterms:modified xsi:type="dcterms:W3CDTF">2017-05-09T19:49:50Z</dcterms:modified>
</cp:coreProperties>
</file>